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2" r:id="rId1"/>
  </p:sldMasterIdLst>
  <p:sldIdLst>
    <p:sldId id="256" r:id="rId2"/>
    <p:sldId id="257" r:id="rId3"/>
    <p:sldId id="259" r:id="rId4"/>
    <p:sldId id="260" r:id="rId5"/>
    <p:sldId id="262" r:id="rId6"/>
    <p:sldId id="271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>
        <p:scale>
          <a:sx n="99" d="100"/>
          <a:sy n="99" d="100"/>
        </p:scale>
        <p:origin x="1600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401816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2816597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95940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2775356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65067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1478748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23521469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103379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52329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1458276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2604192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1365115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217074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3338311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3963711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200328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E4511-BA4C-1E42-8D1C-7622A17596D9}" type="datetimeFigureOut">
              <a:rPr lang="tr-US" smtClean="0"/>
              <a:t>1/10/23</a:t>
            </a:fld>
            <a:endParaRPr lang="tr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B4D2CA1-4265-064F-AD91-1E3AB29AC7D2}" type="slidenum">
              <a:rPr lang="tr-US" smtClean="0"/>
              <a:t>‹#›</a:t>
            </a:fld>
            <a:endParaRPr lang="tr-US"/>
          </a:p>
        </p:txBody>
      </p:sp>
    </p:spTree>
    <p:extLst>
      <p:ext uri="{BB962C8B-B14F-4D97-AF65-F5344CB8AC3E}">
        <p14:creationId xmlns:p14="http://schemas.microsoft.com/office/powerpoint/2010/main" val="2375665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sql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DAAE63C-D554-FFA6-656B-D9E2568A22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US" dirty="0"/>
              <a:t>SPATIAL DATA ANALYTICS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B0E94F27-43E6-9515-10B5-55996C145E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US" dirty="0"/>
              <a:t>SQL – SPATIAL SQL</a:t>
            </a:r>
          </a:p>
        </p:txBody>
      </p:sp>
    </p:spTree>
    <p:extLst>
      <p:ext uri="{BB962C8B-B14F-4D97-AF65-F5344CB8AC3E}">
        <p14:creationId xmlns:p14="http://schemas.microsoft.com/office/powerpoint/2010/main" val="754558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9BB160B-D1DF-C1C1-2671-7D79B55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tr-US" dirty="0"/>
              <a:t>SPATIAL SQL – Closest Point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B0BC99-0E2A-9DF7-D40F-27A0BDA04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SELECT </a:t>
            </a:r>
          </a:p>
          <a:p>
            <a:pPr marL="0" indent="0">
              <a:buNone/>
            </a:pP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</a:rPr>
              <a:t>ST_ClosestPoint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 (</a:t>
            </a:r>
            <a:r>
              <a:rPr lang="en-US" sz="1600" dirty="0">
                <a:solidFill>
                  <a:schemeClr val="tx1"/>
                </a:solidFill>
              </a:rPr>
              <a:t>geom1,geom2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sz="1600" dirty="0"/>
              <a:t>as </a:t>
            </a:r>
            <a:r>
              <a:rPr lang="en-US" sz="1600" dirty="0" err="1"/>
              <a:t>closest_point</a:t>
            </a:r>
            <a:r>
              <a:rPr lang="en-US" sz="1600" dirty="0"/>
              <a:t> </a:t>
            </a:r>
          </a:p>
          <a:p>
            <a:pPr marL="0" indent="0">
              <a:buNone/>
            </a:pPr>
            <a:r>
              <a:rPr lang="en-US" sz="1600" dirty="0"/>
              <a:t>FROM table</a:t>
            </a: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CD357329-27EB-623D-7CFB-652955AC58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58362" y="1270000"/>
            <a:ext cx="5305308" cy="522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834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9BB160B-D1DF-C1C1-2671-7D79B55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tr-US" dirty="0"/>
              <a:t>SPATIAL SQL – Centroid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B0BC99-0E2A-9DF7-D40F-27A0BDA04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SELECT 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</a:rPr>
              <a:t>ST_Centroid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sz="1600" dirty="0">
                <a:solidFill>
                  <a:schemeClr val="tx1"/>
                </a:solidFill>
              </a:rPr>
              <a:t>geom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sz="1600" dirty="0"/>
              <a:t>as centroid</a:t>
            </a:r>
          </a:p>
          <a:p>
            <a:pPr marL="0" indent="0">
              <a:buNone/>
            </a:pPr>
            <a:r>
              <a:rPr lang="en-US" sz="1600" dirty="0"/>
              <a:t>FROM table</a:t>
            </a: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CD357329-27EB-623D-7CFB-652955AC58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58362" y="1270000"/>
            <a:ext cx="5305308" cy="522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307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9BB160B-D1DF-C1C1-2671-7D79B55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tr-US" dirty="0"/>
              <a:t>SPATIAL SQL – Concave or Convex Hull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B0BC99-0E2A-9DF7-D40F-27A0BDA04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SELECT </a:t>
            </a:r>
          </a:p>
          <a:p>
            <a:pPr marL="0" indent="0">
              <a:buNone/>
            </a:pP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</a:rPr>
              <a:t>ST_ConcaveHull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 (</a:t>
            </a:r>
            <a:r>
              <a:rPr lang="en-US" sz="1600" dirty="0">
                <a:solidFill>
                  <a:schemeClr val="tx1"/>
                </a:solidFill>
              </a:rPr>
              <a:t>geom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sz="1600" dirty="0"/>
              <a:t>as </a:t>
            </a:r>
            <a:r>
              <a:rPr lang="en-US" sz="1600" dirty="0" err="1"/>
              <a:t>concave_hull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FROM table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SELECT </a:t>
            </a:r>
          </a:p>
          <a:p>
            <a:pPr marL="0" indent="0">
              <a:buNone/>
            </a:pP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</a:rPr>
              <a:t>ST_ConvexHull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 (</a:t>
            </a:r>
            <a:r>
              <a:rPr lang="en-US" sz="1600" dirty="0">
                <a:solidFill>
                  <a:schemeClr val="tx1"/>
                </a:solidFill>
              </a:rPr>
              <a:t>geom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sz="1600" dirty="0"/>
              <a:t>as </a:t>
            </a:r>
            <a:r>
              <a:rPr lang="en-US" sz="1600" dirty="0" err="1"/>
              <a:t>convex_hull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FROM table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CD357329-27EB-623D-7CFB-652955AC58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58362" y="2813261"/>
            <a:ext cx="5305308" cy="2138199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A9EAF368-C470-E59F-7946-D4F2F38FA0AA}"/>
              </a:ext>
            </a:extLst>
          </p:cNvPr>
          <p:cNvSpPr txBox="1"/>
          <p:nvPr/>
        </p:nvSpPr>
        <p:spPr>
          <a:xfrm>
            <a:off x="1333502" y="6086885"/>
            <a:ext cx="9222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[2] Yahya. Assoc Prof Ts. Dr, </a:t>
            </a:r>
            <a:r>
              <a:rPr lang="en-US" sz="900" dirty="0" err="1"/>
              <a:t>Zahrah</a:t>
            </a:r>
            <a:r>
              <a:rPr lang="en-US" sz="900" dirty="0"/>
              <a:t> &amp; </a:t>
            </a:r>
            <a:r>
              <a:rPr lang="en-US" sz="900" dirty="0" err="1"/>
              <a:t>Wirza</a:t>
            </a:r>
            <a:r>
              <a:rPr lang="en-US" sz="900" dirty="0"/>
              <a:t>, </a:t>
            </a:r>
            <a:r>
              <a:rPr lang="en-US" sz="900" dirty="0" err="1"/>
              <a:t>Rahmita</a:t>
            </a:r>
            <a:r>
              <a:rPr lang="en-US" sz="900" dirty="0"/>
              <a:t> &amp; Fatimah, K. &amp; </a:t>
            </a:r>
            <a:r>
              <a:rPr lang="en-US" sz="900" dirty="0" err="1"/>
              <a:t>Rizaan</a:t>
            </a:r>
            <a:r>
              <a:rPr lang="en-US" sz="900" dirty="0"/>
              <a:t>, Amir &amp; Rizal, Ahmad. (2015). A Concave Hull Based Algorithm for Object Shape Reconstruction.</a:t>
            </a:r>
          </a:p>
          <a:p>
            <a:r>
              <a:rPr lang="en-US" sz="900" dirty="0"/>
              <a:t>International Journal of Information Technology and Computer Science. 09. 1-3. 10.5815/ijitcs.2017.03.01. </a:t>
            </a:r>
          </a:p>
        </p:txBody>
      </p:sp>
    </p:spTree>
    <p:extLst>
      <p:ext uri="{BB962C8B-B14F-4D97-AF65-F5344CB8AC3E}">
        <p14:creationId xmlns:p14="http://schemas.microsoft.com/office/powerpoint/2010/main" val="2143373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9BB160B-D1DF-C1C1-2671-7D79B55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1" y="609600"/>
            <a:ext cx="9175659" cy="1320800"/>
          </a:xfrm>
        </p:spPr>
        <p:txBody>
          <a:bodyPr>
            <a:normAutofit/>
          </a:bodyPr>
          <a:lstStyle/>
          <a:p>
            <a:r>
              <a:rPr lang="tr-US" dirty="0"/>
              <a:t>SPATIAL SQL – </a:t>
            </a:r>
            <a:r>
              <a:rPr lang="tr-TR" dirty="0" err="1"/>
              <a:t>Geometries</a:t>
            </a:r>
            <a:r>
              <a:rPr lang="tr-TR" dirty="0"/>
              <a:t> </a:t>
            </a:r>
            <a:r>
              <a:rPr lang="tr-TR" dirty="0" err="1"/>
              <a:t>Within</a:t>
            </a:r>
            <a:r>
              <a:rPr lang="tr-TR" dirty="0"/>
              <a:t> a </a:t>
            </a:r>
            <a:r>
              <a:rPr lang="tr-TR" dirty="0" err="1"/>
              <a:t>Distance</a:t>
            </a:r>
            <a:endParaRPr lang="tr-US" dirty="0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B0BC99-0E2A-9DF7-D40F-27A0BDA04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SELECT geom</a:t>
            </a:r>
          </a:p>
          <a:p>
            <a:pPr marL="0" indent="0">
              <a:buNone/>
            </a:pPr>
            <a:r>
              <a:rPr lang="en-US" sz="1400" dirty="0"/>
              <a:t>FROM table</a:t>
            </a:r>
          </a:p>
          <a:p>
            <a:pPr marL="0" indent="0">
              <a:buNone/>
            </a:pPr>
            <a:r>
              <a:rPr lang="en-US" sz="1400" dirty="0"/>
              <a:t>WHERE 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ST_DWithin(</a:t>
            </a:r>
            <a:r>
              <a:rPr lang="en-US" sz="1400" dirty="0"/>
              <a:t>geom, 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ST_GeomFromText(</a:t>
            </a:r>
            <a:r>
              <a:rPr lang="en-US" sz="1400" dirty="0">
                <a:solidFill>
                  <a:schemeClr val="accent5"/>
                </a:solidFill>
              </a:rPr>
              <a:t>'POINT(43.0367, -87.9294)'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r>
              <a:rPr lang="en-US" sz="1400" dirty="0"/>
              <a:t>, </a:t>
            </a:r>
          </a:p>
          <a:p>
            <a:pPr marL="0" indent="0">
              <a:buNone/>
            </a:pPr>
            <a:r>
              <a:rPr lang="en-US" sz="1400" dirty="0"/>
              <a:t>20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CD357329-27EB-623D-7CFB-652955AC58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63863" y="1270000"/>
            <a:ext cx="5294306" cy="522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831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9BB160B-D1DF-C1C1-2671-7D79B55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tr-US" dirty="0"/>
              <a:t>DATABASE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4" name="İçerik Yer Tutucusu 23" descr="tablo içeren bir resim&#10;&#10;Açıklama otomatik olarak oluşturuldu">
            <a:extLst>
              <a:ext uri="{FF2B5EF4-FFF2-40B4-BE49-F238E27FC236}">
                <a16:creationId xmlns:a16="http://schemas.microsoft.com/office/drawing/2014/main" id="{4C76CE48-8EF1-BCF1-46D8-F4E1059D19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3502" y="1328609"/>
            <a:ext cx="5261503" cy="3881437"/>
          </a:xfrm>
        </p:spPr>
      </p:pic>
      <p:pic>
        <p:nvPicPr>
          <p:cNvPr id="28" name="Resim 27" descr="tablo içeren bir resim&#10;&#10;Açıklama otomatik olarak oluşturuldu">
            <a:extLst>
              <a:ext uri="{FF2B5EF4-FFF2-40B4-BE49-F238E27FC236}">
                <a16:creationId xmlns:a16="http://schemas.microsoft.com/office/drawing/2014/main" id="{F2AAFDD2-FC6E-6FBB-2BCF-E73FE2A3D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0334" y="1322095"/>
            <a:ext cx="5246381" cy="3593150"/>
          </a:xfrm>
          <a:prstGeom prst="rect">
            <a:avLst/>
          </a:prstGeom>
        </p:spPr>
      </p:pic>
      <p:sp>
        <p:nvSpPr>
          <p:cNvPr id="35" name="Metin kutusu 34">
            <a:extLst>
              <a:ext uri="{FF2B5EF4-FFF2-40B4-BE49-F238E27FC236}">
                <a16:creationId xmlns:a16="http://schemas.microsoft.com/office/drawing/2014/main" id="{7A802E89-21D4-5C89-336C-E72E6F5C0EB8}"/>
              </a:ext>
            </a:extLst>
          </p:cNvPr>
          <p:cNvSpPr txBox="1"/>
          <p:nvPr/>
        </p:nvSpPr>
        <p:spPr>
          <a:xfrm>
            <a:off x="1333502" y="6086885"/>
            <a:ext cx="58208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 </a:t>
            </a:r>
            <a:r>
              <a:rPr lang="en-US" sz="900" dirty="0" err="1"/>
              <a:t>Elmasri</a:t>
            </a:r>
            <a:r>
              <a:rPr lang="en-US" sz="900" dirty="0"/>
              <a:t> R </a:t>
            </a:r>
            <a:r>
              <a:rPr lang="en-US" sz="900" dirty="0" err="1"/>
              <a:t>Navathe</a:t>
            </a:r>
            <a:r>
              <a:rPr lang="en-US" sz="900" dirty="0"/>
              <a:t> S. Fundamentals of Database Systems. 5th ed. Boston: Pearson/Addison Wesley; 2007.</a:t>
            </a:r>
          </a:p>
        </p:txBody>
      </p:sp>
    </p:spTree>
    <p:extLst>
      <p:ext uri="{BB962C8B-B14F-4D97-AF65-F5344CB8AC3E}">
        <p14:creationId xmlns:p14="http://schemas.microsoft.com/office/powerpoint/2010/main" val="3399138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9BB160B-D1DF-C1C1-2671-7D79B55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tr-US" dirty="0"/>
              <a:t>SQL STRUCTURE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B0BC99-0E2A-9DF7-D40F-27A0BDA04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US" sz="2800" dirty="0"/>
              <a:t>SELECT &lt;COLUMN&gt;</a:t>
            </a:r>
          </a:p>
          <a:p>
            <a:pPr marL="0" indent="0">
              <a:buNone/>
            </a:pPr>
            <a:r>
              <a:rPr lang="tr-US" sz="2800" dirty="0"/>
              <a:t>FROM &lt;TABLE&gt;</a:t>
            </a:r>
          </a:p>
          <a:p>
            <a:pPr marL="0" indent="0">
              <a:buNone/>
            </a:pPr>
            <a:r>
              <a:rPr lang="tr-US" sz="2800" dirty="0"/>
              <a:t>WHERE &lt;CONDITION&gt;</a:t>
            </a: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21514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B0BC99-0E2A-9DF7-D40F-27A0BDA04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1" y="3095653"/>
            <a:ext cx="4762498" cy="666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sz="3200" dirty="0">
                <a:solidFill>
                  <a:schemeClr val="accent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www.w3schools.com/sql</a:t>
            </a:r>
            <a:endParaRPr lang="tr-TR" sz="3200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tr-US" dirty="0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42895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9BB160B-D1DF-C1C1-2671-7D79B55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tr-US"/>
              <a:t>SPATIAL DATA</a:t>
            </a:r>
            <a:endParaRPr lang="tr-US" dirty="0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BA6759AE-1C4E-B342-5338-FB17768BF8D8}"/>
              </a:ext>
            </a:extLst>
          </p:cNvPr>
          <p:cNvSpPr txBox="1"/>
          <p:nvPr/>
        </p:nvSpPr>
        <p:spPr>
          <a:xfrm>
            <a:off x="1333502" y="1632748"/>
            <a:ext cx="283763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u="sng"/>
              <a:t>Lalumiere Language Hall</a:t>
            </a:r>
          </a:p>
          <a:p>
            <a:endParaRPr lang="en-US" sz="1800" b="1" u="sng"/>
          </a:p>
          <a:p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POLYGON(</a:t>
            </a:r>
          </a:p>
          <a:p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43.0366 -87.9298, </a:t>
            </a:r>
          </a:p>
          <a:p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43.0368 -87.9298, </a:t>
            </a:r>
          </a:p>
          <a:p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43.0368 -87.9293, </a:t>
            </a:r>
          </a:p>
          <a:p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43.0366 -87.9293,</a:t>
            </a:r>
          </a:p>
          <a:p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43.0366 -87.9298) </a:t>
            </a:r>
            <a:endParaRPr lang="en-US" sz="18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4CCEE7A0-106C-CC85-CC9F-4F9C650B77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63862" y="1270000"/>
            <a:ext cx="5294309" cy="522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780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9BB160B-D1DF-C1C1-2671-7D79B55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tr-US" dirty="0"/>
              <a:t>SPATIAL SQL - Area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B0BC99-0E2A-9DF7-D40F-27A0BDA04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SELECT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ST_Area(</a:t>
            </a:r>
            <a:r>
              <a:rPr lang="en-US" dirty="0">
                <a:solidFill>
                  <a:schemeClr val="tx1"/>
                </a:solidFill>
              </a:rPr>
              <a:t>geom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dirty="0"/>
              <a:t>as area </a:t>
            </a:r>
          </a:p>
          <a:p>
            <a:pPr marL="0" indent="0">
              <a:buNone/>
            </a:pPr>
            <a:r>
              <a:rPr lang="en-US" dirty="0"/>
              <a:t>FROM table</a:t>
            </a: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CD357329-27EB-623D-7CFB-652955AC5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8361" y="1270000"/>
            <a:ext cx="5305311" cy="522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148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9BB160B-D1DF-C1C1-2671-7D79B55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tr-US" dirty="0"/>
              <a:t>SPATIAL SQL - Perimeter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B0BC99-0E2A-9DF7-D40F-27A0BDA04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SELECT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ST_Perimeter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dirty="0">
                <a:solidFill>
                  <a:schemeClr val="tx1"/>
                </a:solidFill>
              </a:rPr>
              <a:t>geom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dirty="0"/>
              <a:t>as perimeter </a:t>
            </a:r>
          </a:p>
          <a:p>
            <a:pPr marL="0" indent="0">
              <a:buNone/>
            </a:pPr>
            <a:r>
              <a:rPr lang="en-US" dirty="0"/>
              <a:t>FROM table</a:t>
            </a: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CD357329-27EB-623D-7CFB-652955AC58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58361" y="1270000"/>
            <a:ext cx="5305311" cy="522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371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9BB160B-D1DF-C1C1-2671-7D79B55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tr-US" dirty="0"/>
              <a:t>SPATIAL SQL - Length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B0BC99-0E2A-9DF7-D40F-27A0BDA04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SELECT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ST_Length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dirty="0">
                <a:solidFill>
                  <a:schemeClr val="tx1"/>
                </a:solidFill>
              </a:rPr>
              <a:t>geom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dirty="0"/>
              <a:t>as length </a:t>
            </a:r>
          </a:p>
          <a:p>
            <a:pPr marL="0" indent="0">
              <a:buNone/>
            </a:pPr>
            <a:r>
              <a:rPr lang="en-US" dirty="0"/>
              <a:t>FROM table</a:t>
            </a: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CD357329-27EB-623D-7CFB-652955AC58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58362" y="1270000"/>
            <a:ext cx="5305309" cy="522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921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9BB160B-D1DF-C1C1-2671-7D79B55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tr-US" dirty="0"/>
              <a:t>SPATIAL SQL - Distance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B0BC99-0E2A-9DF7-D40F-27A0BDA04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SELECT 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ST_Distance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dirty="0">
                <a:solidFill>
                  <a:schemeClr val="tx1"/>
                </a:solidFill>
              </a:rPr>
              <a:t>geom1,geom2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dirty="0"/>
              <a:t>as distance </a:t>
            </a:r>
          </a:p>
          <a:p>
            <a:pPr marL="0" indent="0">
              <a:buNone/>
            </a:pPr>
            <a:r>
              <a:rPr lang="en-US" dirty="0"/>
              <a:t>FROM table</a:t>
            </a: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CD357329-27EB-623D-7CFB-652955AC58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58362" y="1270000"/>
            <a:ext cx="5305309" cy="522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13424"/>
      </p:ext>
    </p:extLst>
  </p:cSld>
  <p:clrMapOvr>
    <a:masterClrMapping/>
  </p:clrMapOvr>
</p:sld>
</file>

<file path=ppt/theme/theme1.xml><?xml version="1.0" encoding="utf-8"?>
<a:theme xmlns:a="http://schemas.openxmlformats.org/drawingml/2006/main" name="Yüzeyler">
  <a:themeElements>
    <a:clrScheme name="Yüzeyler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Yüzeyler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Yüzeyler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{226B3444-7FFF-614A-818F-F454071CE28B}tf10001060</Template>
  <TotalTime>1683</TotalTime>
  <Words>304</Words>
  <Application>Microsoft Macintosh PowerPoint</Application>
  <PresentationFormat>Geniş ekran</PresentationFormat>
  <Paragraphs>55</Paragraphs>
  <Slides>13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Wingdings 3</vt:lpstr>
      <vt:lpstr>Yüzeyler</vt:lpstr>
      <vt:lpstr>SPATIAL DATA ANALYTICS</vt:lpstr>
      <vt:lpstr>DATABASE</vt:lpstr>
      <vt:lpstr>SQL STRUCTURE</vt:lpstr>
      <vt:lpstr>PowerPoint Sunusu</vt:lpstr>
      <vt:lpstr>SPATIAL DATA</vt:lpstr>
      <vt:lpstr>SPATIAL SQL - Area</vt:lpstr>
      <vt:lpstr>SPATIAL SQL - Perimeter</vt:lpstr>
      <vt:lpstr>SPATIAL SQL - Length</vt:lpstr>
      <vt:lpstr>SPATIAL SQL - Distance</vt:lpstr>
      <vt:lpstr>SPATIAL SQL – Closest Point</vt:lpstr>
      <vt:lpstr>SPATIAL SQL – Centroid</vt:lpstr>
      <vt:lpstr>SPATIAL SQL – Concave or Convex Hull</vt:lpstr>
      <vt:lpstr>SPATIAL SQL – Geometries Within a Distance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DATA ANALYTICS</dc:title>
  <dc:creator>Derda Kaymak</dc:creator>
  <cp:lastModifiedBy>Derda Kaymak</cp:lastModifiedBy>
  <cp:revision>7</cp:revision>
  <dcterms:created xsi:type="dcterms:W3CDTF">2023-01-11T01:29:56Z</dcterms:created>
  <dcterms:modified xsi:type="dcterms:W3CDTF">2023-01-12T05:33:20Z</dcterms:modified>
</cp:coreProperties>
</file>

<file path=docProps/thumbnail.jpeg>
</file>